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svg>
</file>

<file path=ppt/media/image-10-4.png>
</file>

<file path=ppt/media/image-10-5.svg>
</file>

<file path=ppt/media/image-10-6.png>
</file>

<file path=ppt/media/image-10-7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5-1.png>
</file>

<file path=ppt/media/image-5-2.png>
</file>

<file path=ppt/media/image-5-3.png>
</file>

<file path=ppt/media/image-6-1.png>
</file>

<file path=ppt/media/image-7-1.png>
</file>

<file path=ppt/media/image-9-1.png>
</file>

<file path=ppt/media/image-9-10.svg>
</file>

<file path=ppt/media/image-9-11.png>
</file>

<file path=ppt/media/image-9-12.svg>
</file>

<file path=ppt/media/image-9-2.svg>
</file>

<file path=ppt/media/image-9-3.png>
</file>

<file path=ppt/media/image-9-4.svg>
</file>

<file path=ppt/media/image-9-5.png>
</file>

<file path=ppt/media/image-9-6.svg>
</file>

<file path=ppt/media/image-9-7.png>
</file>

<file path=ppt/media/image-9-8.svg>
</file>

<file path=ppt/media/image-9-9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svg"/><Relationship Id="rId6" Type="http://schemas.openxmlformats.org/officeDocument/2006/relationships/image" Target="../media/image-10-6.png"/><Relationship Id="rId7" Type="http://schemas.openxmlformats.org/officeDocument/2006/relationships/image" Target="../media/image-10-7.svg"/><Relationship Id="rId8" Type="http://schemas.openxmlformats.org/officeDocument/2006/relationships/slideLayout" Target="../slideLayouts/slideLayout11.xml"/><Relationship Id="rId9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svg"/><Relationship Id="rId3" Type="http://schemas.openxmlformats.org/officeDocument/2006/relationships/image" Target="../media/image-9-3.png"/><Relationship Id="rId4" Type="http://schemas.openxmlformats.org/officeDocument/2006/relationships/image" Target="../media/image-9-4.svg"/><Relationship Id="rId5" Type="http://schemas.openxmlformats.org/officeDocument/2006/relationships/image" Target="../media/image-9-5.png"/><Relationship Id="rId6" Type="http://schemas.openxmlformats.org/officeDocument/2006/relationships/image" Target="../media/image-9-6.svg"/><Relationship Id="rId7" Type="http://schemas.openxmlformats.org/officeDocument/2006/relationships/image" Target="../media/image-9-7.png"/><Relationship Id="rId8" Type="http://schemas.openxmlformats.org/officeDocument/2006/relationships/image" Target="../media/image-9-8.svg"/><Relationship Id="rId9" Type="http://schemas.openxmlformats.org/officeDocument/2006/relationships/image" Target="../media/image-9-9.png"/><Relationship Id="rId10" Type="http://schemas.openxmlformats.org/officeDocument/2006/relationships/image" Target="../media/image-9-10.svg"/><Relationship Id="rId11" Type="http://schemas.openxmlformats.org/officeDocument/2006/relationships/image" Target="../media/image-9-11.png"/><Relationship Id="rId12" Type="http://schemas.openxmlformats.org/officeDocument/2006/relationships/image" Target="../media/image-9-12.svg"/><Relationship Id="rId13" Type="http://schemas.openxmlformats.org/officeDocument/2006/relationships/slideLayout" Target="../slideLayouts/slideLayout10.xml"/><Relationship Id="rId1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Netflix Movies &amp; TV Shows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comprehensive analysis of Netflix's content library, exploring 100 titles across movies and TV shows, spanning nearly five decades of entertainment.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0306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Insights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752005"/>
            <a:ext cx="3664744" cy="2955250"/>
          </a:xfrm>
          <a:prstGeom prst="roundRect">
            <a:avLst>
              <a:gd name="adj" fmla="val 3224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1028224" y="1986439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B0AFF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15390" y="2173486"/>
            <a:ext cx="306110" cy="30611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28224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Diverse Library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028224" y="3384113"/>
            <a:ext cx="31958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100 titles spanning 59 countries with balanced movie-to-TV show ratio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4685348" y="1752005"/>
            <a:ext cx="3664863" cy="2955250"/>
          </a:xfrm>
          <a:prstGeom prst="roundRect">
            <a:avLst>
              <a:gd name="adj" fmla="val 3224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4919782" y="1986439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B0AFF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06948" y="2173486"/>
            <a:ext cx="306110" cy="30611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4919782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Mature Focus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4919782" y="338411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TV-MA dominates ratings, but content serves all age groups</a:t>
            </a:r>
            <a:endParaRPr lang="en-US" sz="1750" dirty="0"/>
          </a:p>
        </p:txBody>
      </p:sp>
      <p:sp>
        <p:nvSpPr>
          <p:cNvPr id="14" name="Shape 9"/>
          <p:cNvSpPr/>
          <p:nvPr/>
        </p:nvSpPr>
        <p:spPr>
          <a:xfrm>
            <a:off x="793790" y="4934069"/>
            <a:ext cx="7556421" cy="2592348"/>
          </a:xfrm>
          <a:prstGeom prst="roundRect">
            <a:avLst>
              <a:gd name="adj" fmla="val 3675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1028224" y="516850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B0AFF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15390" y="5355550"/>
            <a:ext cx="306110" cy="30611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028224" y="60757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Rich History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1028224" y="6566178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Content from 1975 to present shows commitment to classic and contemporary entertainment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83600"/>
            <a:ext cx="75212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Content Library at a Glance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345888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3377684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Total Titles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3868103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Complete catalog analyzed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2345888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55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3377684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Movies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3868103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Feature films available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2345888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45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3377684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TV Shows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3868103"/>
            <a:ext cx="23298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Series in collection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8893493" y="5160883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59</a:t>
            </a:r>
            <a:endParaRPr lang="en-US" sz="5850" dirty="0"/>
          </a:p>
        </p:txBody>
      </p:sp>
      <p:sp>
        <p:nvSpPr>
          <p:cNvPr id="14" name="Text 11"/>
          <p:cNvSpPr/>
          <p:nvPr/>
        </p:nvSpPr>
        <p:spPr>
          <a:xfrm>
            <a:off x="8893493" y="6192679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Countries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893493" y="6683097"/>
            <a:ext cx="23298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Global content reach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12119"/>
            <a:ext cx="91223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Movies vs TV Shows Distribution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016210"/>
            <a:ext cx="2034540" cy="8915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959096" y="29878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Content Split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959096" y="3569018"/>
            <a:ext cx="48850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Movies dominate the catalog at 55%, while TV shows comprise 45% of total content. This balanced mix caters to diverse viewing preferences.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959096" y="5224701"/>
            <a:ext cx="48850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distribution reflects Netflix's strategy to serve both binge-watchers and film enthusiasts.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64525"/>
            <a:ext cx="73723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Content Growth Over Time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1346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Netflix's content library spans from 1975 to present, showing significant growth in recent years. The oldest release dates back to 1975, demonstrating the platform's commitment to both classic and contemporary entertainment.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52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Rating Categories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381970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44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40%</a:t>
            </a:r>
            <a:endParaRPr lang="en-US" sz="44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71932" y="1964293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56501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Adult Content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140529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TV-MA rated shows dominate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381970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44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35%</a:t>
            </a:r>
            <a:endParaRPr lang="en-US" sz="44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4035" y="1964293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56501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Teen Audience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140529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TV-14 and PG-13 content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381970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44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25%</a:t>
            </a:r>
            <a:endParaRPr lang="en-US" sz="44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6138" y="1964293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56501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Family &amp; Kids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140529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TV-PG, TV-Y7, and PG ratings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793790" y="675858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TV-MA is the most common rating, reflecting Netflix's focus on mature audiences while maintaining diverse content for all age groups.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0218" y="622340"/>
            <a:ext cx="5865733" cy="705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Most Popular Ratings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90218" y="1666518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3580" y="1899880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TV-MA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3580" y="2387918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Mature audiences, most prevalent rating category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0218" y="3208139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23580" y="3441502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TV-14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3580" y="3929539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Teen-appropriate content, second most common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0218" y="4749760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3580" y="4983123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TV-PG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3580" y="5471160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Family-friendly programming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0218" y="6291382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23580" y="6524744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TV-Y7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23580" y="7012781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Children's content for ages 7+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80855"/>
            <a:ext cx="59356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Top Content Creators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356610"/>
            <a:ext cx="31909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Leading Cast Members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37754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Junko Takeuchi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37995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Kappei Yamaguchi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82215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Denzel Washington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26434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Roy Scheider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70654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Vijay Sethupathi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33566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Top Directors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856321" y="3937754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Toshiya Shinohara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437995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Masahiko Murata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56321" y="482215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Delhiprasad Deenadayalan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4856321" y="526434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Hajime Kamegaki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62752"/>
            <a:ext cx="75093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Global Content Distribution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225159"/>
            <a:ext cx="6407944" cy="2048351"/>
          </a:xfrm>
          <a:prstGeom prst="roundRect">
            <a:avLst>
              <a:gd name="adj" fmla="val 4651"/>
            </a:avLst>
          </a:prstGeom>
          <a:solidFill>
            <a:srgbClr val="272525"/>
          </a:solidFill>
          <a:ln w="30480">
            <a:solidFill>
              <a:srgbClr val="2A199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24270" y="2255639"/>
            <a:ext cx="6346984" cy="680442"/>
          </a:xfrm>
          <a:prstGeom prst="roundRect">
            <a:avLst>
              <a:gd name="adj" fmla="val 8626"/>
            </a:avLst>
          </a:prstGeom>
          <a:solidFill>
            <a:srgbClr val="110080"/>
          </a:solidFill>
          <a:ln/>
        </p:spPr>
      </p:sp>
      <p:sp>
        <p:nvSpPr>
          <p:cNvPr id="5" name="Text 3"/>
          <p:cNvSpPr/>
          <p:nvPr/>
        </p:nvSpPr>
        <p:spPr>
          <a:xfrm>
            <a:off x="3827621" y="237934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051084" y="31628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United States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51084" y="3653314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Leading content producer with highest number of titles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225159"/>
            <a:ext cx="6408063" cy="2048351"/>
          </a:xfrm>
          <a:prstGeom prst="roundRect">
            <a:avLst>
              <a:gd name="adj" fmla="val 4651"/>
            </a:avLst>
          </a:prstGeom>
          <a:solidFill>
            <a:srgbClr val="272525"/>
          </a:solidFill>
          <a:ln w="30480">
            <a:solidFill>
              <a:srgbClr val="2A1999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459027" y="2255639"/>
            <a:ext cx="6347103" cy="680442"/>
          </a:xfrm>
          <a:prstGeom prst="roundRect">
            <a:avLst>
              <a:gd name="adj" fmla="val 8626"/>
            </a:avLst>
          </a:prstGeom>
          <a:solidFill>
            <a:srgbClr val="110080"/>
          </a:solidFill>
          <a:ln/>
        </p:spPr>
      </p:sp>
      <p:sp>
        <p:nvSpPr>
          <p:cNvPr id="10" name="Text 8"/>
          <p:cNvSpPr/>
          <p:nvPr/>
        </p:nvSpPr>
        <p:spPr>
          <a:xfrm>
            <a:off x="10462498" y="237934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7685842" y="31628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Japan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685842" y="3653314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Strong anime and entertainment presence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4500324"/>
            <a:ext cx="6407944" cy="2048351"/>
          </a:xfrm>
          <a:prstGeom prst="roundRect">
            <a:avLst>
              <a:gd name="adj" fmla="val 4651"/>
            </a:avLst>
          </a:prstGeom>
          <a:solidFill>
            <a:srgbClr val="272525"/>
          </a:solidFill>
          <a:ln w="30480">
            <a:solidFill>
              <a:srgbClr val="2A1999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824270" y="4530804"/>
            <a:ext cx="6346984" cy="680442"/>
          </a:xfrm>
          <a:prstGeom prst="roundRect">
            <a:avLst>
              <a:gd name="adj" fmla="val 8626"/>
            </a:avLst>
          </a:prstGeom>
          <a:solidFill>
            <a:srgbClr val="110080"/>
          </a:solidFill>
          <a:ln/>
        </p:spPr>
      </p:sp>
      <p:sp>
        <p:nvSpPr>
          <p:cNvPr id="15" name="Text 13"/>
          <p:cNvSpPr/>
          <p:nvPr/>
        </p:nvSpPr>
        <p:spPr>
          <a:xfrm>
            <a:off x="3827621" y="465451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4"/>
          <p:cNvSpPr/>
          <p:nvPr/>
        </p:nvSpPr>
        <p:spPr>
          <a:xfrm>
            <a:off x="1051084" y="54380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India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051084" y="5928479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Growing Bollywood and regional content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428548" y="4500324"/>
            <a:ext cx="6408063" cy="2048351"/>
          </a:xfrm>
          <a:prstGeom prst="roundRect">
            <a:avLst>
              <a:gd name="adj" fmla="val 4651"/>
            </a:avLst>
          </a:prstGeom>
          <a:solidFill>
            <a:srgbClr val="272525"/>
          </a:solidFill>
          <a:ln w="30480">
            <a:solidFill>
              <a:srgbClr val="2A1999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7459027" y="4530804"/>
            <a:ext cx="6347103" cy="680442"/>
          </a:xfrm>
          <a:prstGeom prst="roundRect">
            <a:avLst>
              <a:gd name="adj" fmla="val 8626"/>
            </a:avLst>
          </a:prstGeom>
          <a:solidFill>
            <a:srgbClr val="110080"/>
          </a:solidFill>
          <a:ln/>
        </p:spPr>
      </p:sp>
      <p:sp>
        <p:nvSpPr>
          <p:cNvPr id="20" name="Text 18"/>
          <p:cNvSpPr/>
          <p:nvPr/>
        </p:nvSpPr>
        <p:spPr>
          <a:xfrm>
            <a:off x="10462498" y="465451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650" dirty="0"/>
          </a:p>
        </p:txBody>
      </p:sp>
      <p:sp>
        <p:nvSpPr>
          <p:cNvPr id="21" name="Text 19"/>
          <p:cNvSpPr/>
          <p:nvPr/>
        </p:nvSpPr>
        <p:spPr>
          <a:xfrm>
            <a:off x="7685842" y="54380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United Kingdom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685842" y="5928479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Quality British productions and series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793790" y="680382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Content spans 59 countries total, showcasing Netflix's commitment to international programming and diverse storytelling.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97938"/>
            <a:ext cx="76603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Popular Content Categories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2760345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28950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Action &amp; Adventure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3385423"/>
            <a:ext cx="552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High-energy content with thrilling narratives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56884" y="2760345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2895005"/>
            <a:ext cx="32226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International TV Shows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07348" y="3385423"/>
            <a:ext cx="55292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Global stories from diverse cultures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3790" y="4201954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43366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Kids' TV &amp; Family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4827032"/>
            <a:ext cx="552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Educational and entertaining content for children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56884" y="4201954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43366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Comedies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07348" y="4827032"/>
            <a:ext cx="55292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Lighthearted entertainment and humor</a:t>
            </a:r>
            <a:endParaRPr lang="en-US" sz="17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93790" y="5643563"/>
            <a:ext cx="566976" cy="56697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644253" y="5778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Documentaries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1644253" y="6268641"/>
            <a:ext cx="552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 stories and educational programming</a:t>
            </a:r>
            <a:endParaRPr lang="en-US" sz="1750" dirty="0"/>
          </a:p>
        </p:txBody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456884" y="5643563"/>
            <a:ext cx="566976" cy="566976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8307348" y="5778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Dramas</a:t>
            </a:r>
            <a:endParaRPr lang="en-US" sz="2200" dirty="0"/>
          </a:p>
        </p:txBody>
      </p:sp>
      <p:sp>
        <p:nvSpPr>
          <p:cNvPr id="20" name="Text 12"/>
          <p:cNvSpPr/>
          <p:nvPr/>
        </p:nvSpPr>
        <p:spPr>
          <a:xfrm>
            <a:off x="8307348" y="6268641"/>
            <a:ext cx="55292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Compelling narratives and character-driven stories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2025-11-21T17:38:52Z</dcterms:created>
  <dcterms:modified xsi:type="dcterms:W3CDTF">2025-11-21T17:38:52Z</dcterms:modified>
</cp:coreProperties>
</file>